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0"/>
  </p:notesMasterIdLst>
  <p:sldIdLst>
    <p:sldId id="280" r:id="rId2"/>
    <p:sldId id="257" r:id="rId3"/>
    <p:sldId id="259" r:id="rId4"/>
    <p:sldId id="271" r:id="rId5"/>
    <p:sldId id="258" r:id="rId6"/>
    <p:sldId id="272" r:id="rId7"/>
    <p:sldId id="273" r:id="rId8"/>
    <p:sldId id="260" r:id="rId9"/>
    <p:sldId id="274" r:id="rId10"/>
    <p:sldId id="278" r:id="rId11"/>
    <p:sldId id="262" r:id="rId12"/>
    <p:sldId id="275" r:id="rId13"/>
    <p:sldId id="263" r:id="rId14"/>
    <p:sldId id="276" r:id="rId15"/>
    <p:sldId id="264" r:id="rId16"/>
    <p:sldId id="277" r:id="rId17"/>
    <p:sldId id="270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11867" autoAdjust="0"/>
    <p:restoredTop sz="86335" autoAdjust="0"/>
  </p:normalViewPr>
  <p:slideViewPr>
    <p:cSldViewPr>
      <p:cViewPr varScale="1">
        <p:scale>
          <a:sx n="74" d="100"/>
          <a:sy n="74" d="100"/>
        </p:scale>
        <p:origin x="8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986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E6741D-E8B2-45FB-BE5B-0E03BEFE5C9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6741D-E8B2-45FB-BE5B-0E03BEFE5C97}" type="slidenum">
              <a:rPr lang="ru-RU" altLang="en-US" smtClean="0"/>
              <a:pPr/>
              <a:t>1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42280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en-US">
                <a:latin typeface="Arial" panose="020B0604020202020204" pitchFamily="34" charset="0"/>
              </a:rPr>
              <a:t>Андрей Платонов</a:t>
            </a: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A10EEDB-6AE1-46C1-B860-736D77800A85}" type="slidenum">
              <a:rPr lang="ru-RU" altLang="en-US"/>
              <a:pPr eaLnBrk="1" hangingPunct="1"/>
              <a:t>7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latin typeface="Arial" panose="020B0604020202020204" pitchFamily="34" charset="0"/>
              </a:rPr>
              <a:t>Борис Пастернак</a:t>
            </a: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712C998-FDC0-463C-B7F8-3763730F4BE1}" type="slidenum">
              <a:rPr lang="ru-RU" altLang="en-US"/>
              <a:pPr eaLnBrk="1" hangingPunct="1"/>
              <a:t>9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latin typeface="Arial" panose="020B0604020202020204" pitchFamily="34" charset="0"/>
              </a:rPr>
              <a:t>Борис Агапов</a:t>
            </a: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E59A592-CEC6-4193-A6F9-555C0C550762}" type="slidenum">
              <a:rPr lang="ru-RU" altLang="en-US"/>
              <a:pPr eaLnBrk="1" hangingPunct="1"/>
              <a:t>12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latin typeface="Arial" panose="020B0604020202020204" pitchFamily="34" charset="0"/>
              </a:rPr>
              <a:t>Вениамин Каверин</a:t>
            </a:r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1D74C81-360E-43FC-82C6-10EAD4B7248A}" type="slidenum">
              <a:rPr lang="ru-RU" altLang="en-US"/>
              <a:pPr eaLnBrk="1" hangingPunct="1"/>
              <a:t>14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latin typeface="Arial" panose="020B0604020202020204" pitchFamily="34" charset="0"/>
              </a:rPr>
              <a:t>Евгений Шварц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EBEB9C-4C4F-4BE7-A0EA-5184EC64C2BF}" type="slidenum">
              <a:rPr lang="ru-RU" altLang="en-US"/>
              <a:pPr eaLnBrk="1" hangingPunct="1"/>
              <a:t>16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latin typeface="Arial" panose="020B0604020202020204" pitchFamily="34" charset="0"/>
              </a:rPr>
              <a:t>Фёдор Сологуб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F361793-52D7-4D95-99FB-F29230DF0266}" type="slidenum">
              <a:rPr lang="ru-RU" altLang="en-US"/>
              <a:pPr eaLnBrk="1" hangingPunct="1"/>
              <a:t>17</a:t>
            </a:fld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829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306025-E95F-4263-B083-32AAB5D45DB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04257505"/>
      </p:ext>
    </p:extLst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68B9D-DB77-45A2-92DE-616FD771B0C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47739433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707B2-998E-41F1-9E34-A146B7B1F64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38090524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3FA3D-9E40-4BA9-A9D7-08CB986DF9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5305099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BFA5CC-C2E3-4EC0-B446-8AA2CA124A3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5127298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947DBD-E184-4CF3-936A-620E2DB77ED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6072577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4629D-E5B3-49A3-A547-6D2E76F61D4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0189014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6BB3F-BDB3-4F19-BCCC-7BBF98DDD9F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54178411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58472-3D12-4A2C-A8ED-43CA6D23444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43386271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DECAE-16E0-4957-9DA6-473B6A6F524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16384316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93C3C8-90E4-40D6-8AC3-5D16B4D0823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28743351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81923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1924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1925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819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E1561B3-44A0-4BAD-80DE-A603BFA06EA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/>
      <p:bldP spid="819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838200"/>
            <a:ext cx="6781800" cy="3352800"/>
          </a:xfrm>
        </p:spPr>
        <p:txBody>
          <a:bodyPr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Особенности </a:t>
            </a:r>
            <a: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русской литературы 20-х годов         </a:t>
            </a:r>
            <a:r>
              <a:rPr lang="en-US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XX</a:t>
            </a:r>
            <a: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 века.</a:t>
            </a:r>
            <a:b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ru-RU" altLang="en-US" sz="2800" b="1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altLang="en-US" sz="28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Литературный процесс       1920-х годов</a:t>
            </a:r>
            <a:r>
              <a:rPr lang="ru-RU" altLang="en-US" sz="41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/>
            </a:r>
            <a:br>
              <a:rPr lang="ru-RU" altLang="en-US" sz="4100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3733800"/>
            <a:ext cx="5486400" cy="1873250"/>
          </a:xfrm>
        </p:spPr>
        <p:txBody>
          <a:bodyPr/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Выполнила </a:t>
            </a:r>
            <a:r>
              <a:rPr lang="ru-RU" sz="2000" dirty="0" err="1" smtClean="0"/>
              <a:t>Тугульдурова</a:t>
            </a:r>
            <a:r>
              <a:rPr lang="ru-RU" sz="2000" dirty="0" smtClean="0"/>
              <a:t> </a:t>
            </a:r>
            <a:r>
              <a:rPr lang="ru-RU" sz="2000" dirty="0" err="1" smtClean="0"/>
              <a:t>Эржена</a:t>
            </a:r>
            <a:r>
              <a:rPr lang="ru-RU" sz="2000" dirty="0" smtClean="0"/>
              <a:t>, </a:t>
            </a:r>
          </a:p>
          <a:p>
            <a:r>
              <a:rPr lang="ru-RU" sz="2000" dirty="0" smtClean="0"/>
              <a:t>уч-ся 10А класса </a:t>
            </a:r>
          </a:p>
          <a:p>
            <a:r>
              <a:rPr lang="ru-RU" sz="2000" dirty="0" smtClean="0"/>
              <a:t>Руководитель: Шишкин Л. 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02916142"/>
      </p:ext>
    </p:extLst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Владимир Владимирович Маяковский.</a:t>
            </a:r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1866086"/>
            <a:ext cx="6086929" cy="454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74148"/>
      </p:ext>
    </p:extLst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 b="1"/>
              <a:t>«ЛЦК» - </a:t>
            </a:r>
            <a:r>
              <a:rPr lang="ru-RU" altLang="en-US" sz="3600" b="1"/>
              <a:t>«Литературный центр          конструктивистов»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5029200"/>
          </a:xfrm>
        </p:spPr>
        <p:txBody>
          <a:bodyPr/>
          <a:lstStyle/>
          <a:p>
            <a:pPr eaLnBrk="1" hangingPunct="1"/>
            <a:r>
              <a:rPr lang="ru-RU" altLang="en-US"/>
              <a:t>Эксперименты в области формы;</a:t>
            </a:r>
          </a:p>
          <a:p>
            <a:pPr eaLnBrk="1" hangingPunct="1"/>
            <a:r>
              <a:rPr lang="ru-RU" altLang="en-US"/>
              <a:t>Привнесение элементов прозы в поэзию;</a:t>
            </a:r>
          </a:p>
          <a:p>
            <a:pPr eaLnBrk="1" hangingPunct="1"/>
            <a:r>
              <a:rPr lang="ru-RU" altLang="en-US"/>
              <a:t>Использование кинематографических приёмов в литературе;</a:t>
            </a:r>
          </a:p>
          <a:p>
            <a:pPr eaLnBrk="1" hangingPunct="1"/>
            <a:r>
              <a:rPr lang="ru-RU" altLang="en-US"/>
              <a:t>Расширение поэтического словаря, освоение жаргонов и профессиональной лексики. </a:t>
            </a:r>
          </a:p>
          <a:p>
            <a:pPr eaLnBrk="1" hangingPunct="1"/>
            <a:r>
              <a:rPr lang="ru-RU" altLang="en-US"/>
              <a:t>Близость поэзии производственной тематике</a:t>
            </a:r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«Конструктивисты»:</a:t>
            </a:r>
          </a:p>
        </p:txBody>
      </p:sp>
      <p:pic>
        <p:nvPicPr>
          <p:cNvPr id="13315" name="Picture 2" descr="C:\Users\-\Desktop\ЛЦК\в луговской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895600"/>
            <a:ext cx="2590800" cy="3200400"/>
          </a:xfrm>
          <a:noFill/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533400" y="6211888"/>
            <a:ext cx="3048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Владимир Луговской</a:t>
            </a:r>
          </a:p>
        </p:txBody>
      </p:sp>
      <p:pic>
        <p:nvPicPr>
          <p:cNvPr id="13317" name="Picture 3" descr="C:\Users\-\Desktop\ЛЦК\вера инб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7526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3838575" y="5105400"/>
            <a:ext cx="1466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Вера Инбер</a:t>
            </a:r>
          </a:p>
        </p:txBody>
      </p:sp>
      <p:pic>
        <p:nvPicPr>
          <p:cNvPr id="13319" name="Picture 4" descr="C:\Users\-\Desktop\ЛЦК\б агапо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2514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Прямоугольник 8"/>
          <p:cNvSpPr>
            <a:spLocks noChangeArrowheads="1"/>
          </p:cNvSpPr>
          <p:nvPr/>
        </p:nvSpPr>
        <p:spPr bwMode="auto">
          <a:xfrm>
            <a:off x="6400800" y="62484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Борис Агапов</a:t>
            </a:r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/>
              <a:t>«Серапионовы братья»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Идея «бессмысленности» искусства, его независимости от «общественности»;</a:t>
            </a:r>
          </a:p>
          <a:p>
            <a:pPr eaLnBrk="1" hangingPunct="1"/>
            <a:r>
              <a:rPr lang="ru-RU" altLang="en-US"/>
              <a:t>Абсолютная стилевая самостоятельность. </a:t>
            </a:r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1066800"/>
          </a:xfrm>
        </p:spPr>
        <p:txBody>
          <a:bodyPr/>
          <a:lstStyle/>
          <a:p>
            <a:r>
              <a:rPr lang="ru-RU" altLang="en-US" sz="3600"/>
              <a:t>Участники литобъединения «Серапионовы братья»:</a:t>
            </a:r>
          </a:p>
        </p:txBody>
      </p:sp>
      <p:pic>
        <p:nvPicPr>
          <p:cNvPr id="15363" name="Picture 2" descr="C:\Users\-\Desktop\Серапионовы братья\лев лунц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95400"/>
            <a:ext cx="2667000" cy="2895600"/>
          </a:xfrm>
          <a:noFill/>
        </p:spPr>
      </p:pic>
      <p:pic>
        <p:nvPicPr>
          <p:cNvPr id="15364" name="Picture 3" descr="C:\Users\-\Desktop\Серапионовы братья\зощенк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000"/>
            <a:ext cx="2743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C:\Users\-\Desktop\Серапионовы братья\феди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95400"/>
            <a:ext cx="2590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C:\Users\-\Desktop\Серапионовы братья\кавер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00"/>
            <a:ext cx="2819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3124200" y="1752600"/>
            <a:ext cx="203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Лев Лунц</a:t>
            </a:r>
          </a:p>
        </p:txBody>
      </p:sp>
      <p:sp>
        <p:nvSpPr>
          <p:cNvPr id="15368" name="Прямоугольник 8"/>
          <p:cNvSpPr>
            <a:spLocks noChangeArrowheads="1"/>
          </p:cNvSpPr>
          <p:nvPr/>
        </p:nvSpPr>
        <p:spPr bwMode="auto">
          <a:xfrm>
            <a:off x="6477000" y="685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Константин Федин</a:t>
            </a:r>
          </a:p>
        </p:txBody>
      </p:sp>
      <p:sp>
        <p:nvSpPr>
          <p:cNvPr id="15369" name="Прямоугольник 10"/>
          <p:cNvSpPr>
            <a:spLocks noChangeArrowheads="1"/>
          </p:cNvSpPr>
          <p:nvPr/>
        </p:nvSpPr>
        <p:spPr bwMode="auto">
          <a:xfrm>
            <a:off x="3048000" y="29718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Михаил Зощенко</a:t>
            </a:r>
          </a:p>
        </p:txBody>
      </p:sp>
      <p:sp>
        <p:nvSpPr>
          <p:cNvPr id="15370" name="Прямоугольник 11"/>
          <p:cNvSpPr>
            <a:spLocks noChangeArrowheads="1"/>
          </p:cNvSpPr>
          <p:nvPr/>
        </p:nvSpPr>
        <p:spPr bwMode="auto">
          <a:xfrm>
            <a:off x="5029200" y="2971800"/>
            <a:ext cx="1295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Вениамин Каверин</a:t>
            </a:r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305800" cy="1066800"/>
          </a:xfrm>
        </p:spPr>
        <p:txBody>
          <a:bodyPr/>
          <a:lstStyle/>
          <a:p>
            <a:pPr eaLnBrk="1" hangingPunct="1"/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>ОБЭРИУ – «Объединение реального искусства»</a:t>
            </a:r>
            <a:endParaRPr lang="ru-RU" altLang="en-US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/>
              <a:t> - отказ от традиционных форм искусства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/>
              <a:t> - обновление методов изображения действительности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/>
              <a:t> - культивирование гротеска, алогизма, поэтики абсурда</a:t>
            </a:r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990600"/>
          </a:xfrm>
        </p:spPr>
        <p:txBody>
          <a:bodyPr/>
          <a:lstStyle/>
          <a:p>
            <a:r>
              <a:rPr lang="ru-RU" altLang="en-US"/>
              <a:t>Участники ОБЭРИУ:</a:t>
            </a:r>
          </a:p>
        </p:txBody>
      </p:sp>
      <p:pic>
        <p:nvPicPr>
          <p:cNvPr id="17411" name="Picture 2" descr="C:\Users\-\Desktop\ОБЭРИУ\даниил хармс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971800"/>
            <a:ext cx="2362200" cy="3200400"/>
          </a:xfrm>
          <a:noFill/>
        </p:spPr>
      </p:pic>
      <p:pic>
        <p:nvPicPr>
          <p:cNvPr id="17412" name="Picture 3" descr="C:\Users\-\Desktop\ОБЭРИУ\александр введенски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33600"/>
            <a:ext cx="2438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C:\Users\-\Desktop\ОБЭРИУ\Николай-Заболоцки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0200"/>
            <a:ext cx="213360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 descr="C:\Users\-\Desktop\ОБЭРИУ\шварц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2057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Прямоугольник 7"/>
          <p:cNvSpPr>
            <a:spLocks noChangeArrowheads="1"/>
          </p:cNvSpPr>
          <p:nvPr/>
        </p:nvSpPr>
        <p:spPr bwMode="auto">
          <a:xfrm>
            <a:off x="0" y="6172200"/>
            <a:ext cx="5440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   Даниил Хармс</a:t>
            </a:r>
          </a:p>
        </p:txBody>
      </p:sp>
      <p:sp>
        <p:nvSpPr>
          <p:cNvPr id="17416" name="Прямоугольник 8"/>
          <p:cNvSpPr>
            <a:spLocks noChangeArrowheads="1"/>
          </p:cNvSpPr>
          <p:nvPr/>
        </p:nvSpPr>
        <p:spPr bwMode="auto">
          <a:xfrm>
            <a:off x="2590800" y="5181600"/>
            <a:ext cx="266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Александр Введенский</a:t>
            </a:r>
          </a:p>
        </p:txBody>
      </p:sp>
      <p:sp>
        <p:nvSpPr>
          <p:cNvPr id="17417" name="Прямоугольник 9"/>
          <p:cNvSpPr>
            <a:spLocks noChangeArrowheads="1"/>
          </p:cNvSpPr>
          <p:nvPr/>
        </p:nvSpPr>
        <p:spPr bwMode="auto">
          <a:xfrm>
            <a:off x="5029200" y="4495800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Николай Заболоцкий</a:t>
            </a:r>
          </a:p>
        </p:txBody>
      </p:sp>
      <p:sp>
        <p:nvSpPr>
          <p:cNvPr id="17418" name="Прямоугольник 10"/>
          <p:cNvSpPr>
            <a:spLocks noChangeArrowheads="1"/>
          </p:cNvSpPr>
          <p:nvPr/>
        </p:nvSpPr>
        <p:spPr bwMode="auto">
          <a:xfrm>
            <a:off x="7010400" y="3733800"/>
            <a:ext cx="1828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Евгений Шварц</a:t>
            </a:r>
          </a:p>
        </p:txBody>
      </p:sp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153400" cy="1006475"/>
          </a:xfrm>
        </p:spPr>
        <p:txBody>
          <a:bodyPr/>
          <a:lstStyle/>
          <a:p>
            <a:pPr algn="ctr" eaLnBrk="1" hangingPunct="1"/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4000" b="1"/>
              <a:t/>
            </a:r>
            <a:br>
              <a:rPr lang="ru-RU" altLang="en-US" sz="4000" b="1"/>
            </a:br>
            <a:r>
              <a:rPr lang="ru-RU" altLang="en-US" sz="3600" b="1"/>
              <a:t>Писатели и поэты, не вошедшие ни в одно литературное объединение</a:t>
            </a:r>
          </a:p>
        </p:txBody>
      </p:sp>
      <p:pic>
        <p:nvPicPr>
          <p:cNvPr id="20483" name="Picture 5" descr="C:\Users\-\Desktop\вне литобъединений\мандельшта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6" descr="C:\Users\-\Desktop\вне литобъединений\ахмато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10000"/>
            <a:ext cx="2438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7" descr="C:\Users\-\Desktop\вне литобъединений\замяти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76400"/>
            <a:ext cx="2362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8" descr="C:\Users\-\Desktop\вне литобъединений\сологуб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33800"/>
            <a:ext cx="2438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Прямоугольник 11"/>
          <p:cNvSpPr>
            <a:spLocks noChangeArrowheads="1"/>
          </p:cNvSpPr>
          <p:nvPr/>
        </p:nvSpPr>
        <p:spPr bwMode="auto">
          <a:xfrm>
            <a:off x="381000" y="4572000"/>
            <a:ext cx="1752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Осип Мандельштам</a:t>
            </a:r>
          </a:p>
        </p:txBody>
      </p:sp>
      <p:sp>
        <p:nvSpPr>
          <p:cNvPr id="20488" name="Прямоугольник 12"/>
          <p:cNvSpPr>
            <a:spLocks noChangeArrowheads="1"/>
          </p:cNvSpPr>
          <p:nvPr/>
        </p:nvSpPr>
        <p:spPr bwMode="auto">
          <a:xfrm>
            <a:off x="381000" y="5410200"/>
            <a:ext cx="1752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Анна Ахматова</a:t>
            </a:r>
          </a:p>
        </p:txBody>
      </p:sp>
      <p:sp>
        <p:nvSpPr>
          <p:cNvPr id="20489" name="Прямоугольник 13"/>
          <p:cNvSpPr>
            <a:spLocks noChangeArrowheads="1"/>
          </p:cNvSpPr>
          <p:nvPr/>
        </p:nvSpPr>
        <p:spPr bwMode="auto">
          <a:xfrm>
            <a:off x="4724400" y="4419600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Евгений Замятин</a:t>
            </a:r>
          </a:p>
        </p:txBody>
      </p:sp>
      <p:sp>
        <p:nvSpPr>
          <p:cNvPr id="20490" name="Прямоугольник 14"/>
          <p:cNvSpPr>
            <a:spLocks noChangeArrowheads="1"/>
          </p:cNvSpPr>
          <p:nvPr/>
        </p:nvSpPr>
        <p:spPr bwMode="auto">
          <a:xfrm>
            <a:off x="6781800" y="3244850"/>
            <a:ext cx="198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Фёдор Сологуб</a:t>
            </a:r>
          </a:p>
        </p:txBody>
      </p: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Сергей Александрович Есенин</a:t>
            </a:r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31" y="2128157"/>
            <a:ext cx="2837509" cy="40386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86" y="1866477"/>
            <a:ext cx="3091543" cy="456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63604"/>
      </p:ext>
    </p:extLst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sz="4000" b="1" dirty="0"/>
              <a:t>Своеобразие литературного процесса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sz="4000" dirty="0"/>
              <a:t>Освоение нового жизненного материала; </a:t>
            </a:r>
          </a:p>
          <a:p>
            <a:pPr eaLnBrk="1" hangingPunct="1"/>
            <a:r>
              <a:rPr lang="ru-RU" altLang="en-US" sz="4000" dirty="0"/>
              <a:t>Новый герой – народ как субъект исторического процесса;</a:t>
            </a:r>
          </a:p>
          <a:p>
            <a:pPr eaLnBrk="1" hangingPunct="1"/>
            <a:r>
              <a:rPr lang="ru-RU" altLang="en-US" sz="4000" dirty="0"/>
              <a:t>Новый конфликт, новый язык. </a:t>
            </a:r>
          </a:p>
          <a:p>
            <a:pPr eaLnBrk="1" hangingPunct="1"/>
            <a:endParaRPr lang="ru-RU" altLang="en-US" sz="4000" dirty="0"/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dirty="0"/>
              <a:t>РАПП  -  </a:t>
            </a:r>
            <a:r>
              <a:rPr lang="ru-RU" altLang="en-US" sz="3600" b="1" dirty="0"/>
              <a:t>Российская  ассоциация пролетарских писателей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Лозунг «За живого человека в литературе»;</a:t>
            </a:r>
          </a:p>
          <a:p>
            <a:pPr eaLnBrk="1" hangingPunct="1"/>
            <a:r>
              <a:rPr lang="ru-RU" altLang="en-US"/>
              <a:t>Изображение борьбы сознательного(пролетарского) с бессознательным (буржуазным);</a:t>
            </a:r>
          </a:p>
          <a:p>
            <a:pPr eaLnBrk="1" hangingPunct="1"/>
            <a:r>
              <a:rPr lang="ru-RU" altLang="en-US"/>
              <a:t>Борьба с «буржуазными» писателями «типа Гиппиус и Буниных. . . , Ахматовых и Ходасевичей». </a:t>
            </a: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898525"/>
          </a:xfrm>
        </p:spPr>
        <p:txBody>
          <a:bodyPr/>
          <a:lstStyle/>
          <a:p>
            <a:pPr eaLnBrk="1" hangingPunct="1"/>
            <a:r>
              <a:rPr lang="ru-RU" altLang="en-US" b="1"/>
              <a:t>                 « Рапповцы» 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382000" cy="4191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 sz="2000"/>
              <a:t>Дмитрий Фурманов       Лев Авербах                      Александр Фадеев</a:t>
            </a:r>
          </a:p>
        </p:txBody>
      </p:sp>
      <p:pic>
        <p:nvPicPr>
          <p:cNvPr id="7172" name="Picture 4" descr="Pm011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2743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 descr="C:\Users\-\Desktop\авербах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05000"/>
            <a:ext cx="3200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" descr="C:\Users\-\Desktop\Рапповцы\фадее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5000"/>
            <a:ext cx="266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/>
              <a:t>Пролеткульт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Идея создания новой, пролетарской культуры путём развития творческой самодеятельности пролетариата, отрицание культурных традиций. </a:t>
            </a:r>
          </a:p>
          <a:p>
            <a:pPr eaLnBrk="1" hangingPunct="1"/>
            <a:r>
              <a:rPr lang="ru-RU" altLang="en-US"/>
              <a:t>Теоретики и руководители: Калинин Ф. И. , Плетнёв В. И. , Богданов А. А.  и др.</a:t>
            </a:r>
          </a:p>
          <a:p>
            <a:pPr eaLnBrk="1" hangingPunct="1"/>
            <a:r>
              <a:rPr lang="ru-RU" altLang="en-US"/>
              <a:t>Поэты : Герасимов М. П. , Казин В. В. , Александровский В. Д. и др. </a:t>
            </a: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«Перевал» - оппоненты РАППА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Главные ценности в литературе:</a:t>
            </a:r>
          </a:p>
          <a:p>
            <a:pPr eaLnBrk="1" hangingPunct="1"/>
            <a:r>
              <a:rPr lang="ru-RU" altLang="en-US"/>
              <a:t>- искренность</a:t>
            </a:r>
          </a:p>
          <a:p>
            <a:pPr eaLnBrk="1" hangingPunct="1"/>
            <a:r>
              <a:rPr lang="ru-RU" altLang="en-US"/>
              <a:t>- эстетическая культура</a:t>
            </a:r>
          </a:p>
          <a:p>
            <a:pPr eaLnBrk="1" hangingPunct="1"/>
            <a:r>
              <a:rPr lang="ru-RU" altLang="en-US"/>
              <a:t> Задача творчества – «раскрытие   внутреннего мира», самовыражение писателя.</a:t>
            </a:r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«Перевал» – </a:t>
            </a:r>
            <a:r>
              <a:rPr lang="ru-RU" altLang="en-US" sz="4000"/>
              <a:t>литературное объединение, возникшее в 1923 </a:t>
            </a:r>
            <a:r>
              <a:rPr lang="ru-RU" altLang="en-US"/>
              <a:t>г.</a:t>
            </a:r>
          </a:p>
        </p:txBody>
      </p:sp>
      <p:pic>
        <p:nvPicPr>
          <p:cNvPr id="9219" name="Picture 2" descr="C:\Users\-\Desktop\перевал\александр ворон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752600"/>
            <a:ext cx="1743075" cy="2400300"/>
          </a:xfrm>
          <a:noFill/>
        </p:spPr>
      </p:pic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457200" y="4343400"/>
            <a:ext cx="1828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Александр Воронский – лидер «перевальцев»</a:t>
            </a:r>
          </a:p>
        </p:txBody>
      </p:sp>
      <p:pic>
        <p:nvPicPr>
          <p:cNvPr id="9221" name="Picture 3" descr="C:\Users\-\Desktop\перевал\артём весёл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81200"/>
            <a:ext cx="18288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2286000" y="4419600"/>
            <a:ext cx="1295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Артём Весёлый</a:t>
            </a:r>
          </a:p>
        </p:txBody>
      </p:sp>
      <p:pic>
        <p:nvPicPr>
          <p:cNvPr id="9223" name="Picture 4" descr="C:\Users\-\Desktop\перевал\светло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09800"/>
            <a:ext cx="1676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Прямоугольник 8"/>
          <p:cNvSpPr>
            <a:spLocks noChangeArrowheads="1"/>
          </p:cNvSpPr>
          <p:nvPr/>
        </p:nvSpPr>
        <p:spPr bwMode="auto">
          <a:xfrm>
            <a:off x="3810000" y="4648200"/>
            <a:ext cx="137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Михаил Светлов</a:t>
            </a:r>
          </a:p>
        </p:txBody>
      </p:sp>
      <p:pic>
        <p:nvPicPr>
          <p:cNvPr id="9225" name="Picture 5" descr="C:\Users\-\Desktop\перевал\м пришв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438400"/>
            <a:ext cx="182880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Прямоугольник 10"/>
          <p:cNvSpPr>
            <a:spLocks noChangeArrowheads="1"/>
          </p:cNvSpPr>
          <p:nvPr/>
        </p:nvSpPr>
        <p:spPr bwMode="auto">
          <a:xfrm>
            <a:off x="5410200" y="4800600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Михаил Пришвин</a:t>
            </a:r>
          </a:p>
        </p:txBody>
      </p:sp>
      <p:pic>
        <p:nvPicPr>
          <p:cNvPr id="9227" name="Picture 6" descr="C:\Users\-\Desktop\перевал\платонов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43200"/>
            <a:ext cx="1752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12"/>
          <p:cNvSpPr>
            <a:spLocks noChangeArrowheads="1"/>
          </p:cNvSpPr>
          <p:nvPr/>
        </p:nvSpPr>
        <p:spPr bwMode="auto">
          <a:xfrm>
            <a:off x="7239000" y="5105400"/>
            <a:ext cx="144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Андрей Платонов</a:t>
            </a:r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/>
              <a:t>ЛЕФ </a:t>
            </a:r>
            <a:r>
              <a:rPr lang="ru-RU" altLang="en-US" sz="4000" b="1"/>
              <a:t>– «Левый фронт искусств»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Революция формы;</a:t>
            </a:r>
          </a:p>
          <a:p>
            <a:pPr eaLnBrk="1" hangingPunct="1"/>
            <a:r>
              <a:rPr lang="ru-RU" altLang="en-US"/>
              <a:t>Отказ от культурного наследия;</a:t>
            </a:r>
          </a:p>
          <a:p>
            <a:pPr eaLnBrk="1" hangingPunct="1"/>
            <a:r>
              <a:rPr lang="ru-RU" altLang="en-US"/>
              <a:t>Утилитаризация искусства;</a:t>
            </a:r>
          </a:p>
          <a:p>
            <a:pPr eaLnBrk="1" hangingPunct="1"/>
            <a:r>
              <a:rPr lang="ru-RU" altLang="en-US"/>
              <a:t>Теория социального заказа</a:t>
            </a: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669925"/>
          </a:xfrm>
        </p:spPr>
        <p:txBody>
          <a:bodyPr/>
          <a:lstStyle/>
          <a:p>
            <a:r>
              <a:rPr lang="ru-RU" altLang="en-US"/>
              <a:t>      «Лефовцы»:</a:t>
            </a:r>
          </a:p>
        </p:txBody>
      </p:sp>
      <p:pic>
        <p:nvPicPr>
          <p:cNvPr id="11267" name="Picture 2" descr="C:\Users\-\Desktop\Леф\маяко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47800"/>
            <a:ext cx="2286000" cy="2895600"/>
          </a:xfrm>
          <a:noFill/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533400" y="44196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Владимир Маяковский</a:t>
            </a:r>
          </a:p>
        </p:txBody>
      </p:sp>
      <p:pic>
        <p:nvPicPr>
          <p:cNvPr id="11269" name="Picture 3" descr="C:\Users\-\Desktop\Леф\Н Асее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905000"/>
            <a:ext cx="2209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Прямоугольник 6"/>
          <p:cNvSpPr>
            <a:spLocks noChangeArrowheads="1"/>
          </p:cNvSpPr>
          <p:nvPr/>
        </p:nvSpPr>
        <p:spPr bwMode="auto">
          <a:xfrm>
            <a:off x="3581400" y="5181600"/>
            <a:ext cx="1887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Николай Асеев</a:t>
            </a:r>
          </a:p>
        </p:txBody>
      </p:sp>
      <p:pic>
        <p:nvPicPr>
          <p:cNvPr id="11271" name="Picture 4" descr="C:\Users\-\Desktop\Леф\осип бри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"/>
            <a:ext cx="2286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Прямоугольник 9"/>
          <p:cNvSpPr>
            <a:spLocks noChangeArrowheads="1"/>
          </p:cNvSpPr>
          <p:nvPr/>
        </p:nvSpPr>
        <p:spPr bwMode="auto">
          <a:xfrm>
            <a:off x="6629400" y="2819400"/>
            <a:ext cx="205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Осип Брик</a:t>
            </a:r>
          </a:p>
        </p:txBody>
      </p:sp>
      <p:pic>
        <p:nvPicPr>
          <p:cNvPr id="11273" name="Picture 6" descr="C:\Users\-\Desktop\Леф\Б Пастерна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52800"/>
            <a:ext cx="2286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Прямоугольник 11"/>
          <p:cNvSpPr>
            <a:spLocks noChangeArrowheads="1"/>
          </p:cNvSpPr>
          <p:nvPr/>
        </p:nvSpPr>
        <p:spPr bwMode="auto">
          <a:xfrm>
            <a:off x="6629400" y="6248400"/>
            <a:ext cx="205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/>
              <a:t>Борис Пастернак</a:t>
            </a:r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Контрастный">
  <a:themeElements>
    <a:clrScheme name="Контрастный 3">
      <a:dk1>
        <a:srgbClr val="666699"/>
      </a:dk1>
      <a:lt1>
        <a:srgbClr val="FFFFFF"/>
      </a:lt1>
      <a:dk2>
        <a:srgbClr val="400040"/>
      </a:dk2>
      <a:lt2>
        <a:srgbClr val="FFFFFF"/>
      </a:lt2>
      <a:accent1>
        <a:srgbClr val="FFCC00"/>
      </a:accent1>
      <a:accent2>
        <a:srgbClr val="FF3300"/>
      </a:accent2>
      <a:accent3>
        <a:srgbClr val="AFAAAF"/>
      </a:accent3>
      <a:accent4>
        <a:srgbClr val="DADADA"/>
      </a:accent4>
      <a:accent5>
        <a:srgbClr val="FFE2AA"/>
      </a:accent5>
      <a:accent6>
        <a:srgbClr val="E72D00"/>
      </a:accent6>
      <a:hlink>
        <a:srgbClr val="CC9900"/>
      </a:hlink>
      <a:folHlink>
        <a:srgbClr val="CC3300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249</TotalTime>
  <Words>392</Words>
  <Application>Microsoft Office PowerPoint</Application>
  <PresentationFormat>Экран (4:3)</PresentationFormat>
  <Paragraphs>88</Paragraphs>
  <Slides>18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Wingdings</vt:lpstr>
      <vt:lpstr>Контрастный</vt:lpstr>
      <vt:lpstr>    Особенности русской литературы 20-х годов         XX века.   Литературный процесс       1920-х годов </vt:lpstr>
      <vt:lpstr>Своеобразие литературного процесса</vt:lpstr>
      <vt:lpstr>РАПП  -  Российская  ассоциация пролетарских писателей</vt:lpstr>
      <vt:lpstr>                 « Рапповцы» :</vt:lpstr>
      <vt:lpstr>Пролеткульт</vt:lpstr>
      <vt:lpstr>«Перевал» - оппоненты РАППА</vt:lpstr>
      <vt:lpstr>«Перевал» – литературное объединение, возникшее в 1923 г.</vt:lpstr>
      <vt:lpstr>ЛЕФ – «Левый фронт искусств»</vt:lpstr>
      <vt:lpstr>      «Лефовцы»:</vt:lpstr>
      <vt:lpstr>Владимир Владимирович Маяковский.</vt:lpstr>
      <vt:lpstr>«ЛЦК» - «Литературный центр          конструктивистов»</vt:lpstr>
      <vt:lpstr>«Конструктивисты»:</vt:lpstr>
      <vt:lpstr>«Серапионовы братья»</vt:lpstr>
      <vt:lpstr>Участники литобъединения «Серапионовы братья»:</vt:lpstr>
      <vt:lpstr>  ОБЭРИУ – «Объединение реального искусства»</vt:lpstr>
      <vt:lpstr>Участники ОБЭРИУ:</vt:lpstr>
      <vt:lpstr>        Писатели и поэты, не вошедшие ни в одно литературное объединение</vt:lpstr>
      <vt:lpstr>Сергей Александрович Есенин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shishkin</cp:lastModifiedBy>
  <cp:revision>30</cp:revision>
  <cp:lastPrinted>1601-01-01T00:00:00Z</cp:lastPrinted>
  <dcterms:created xsi:type="dcterms:W3CDTF">1601-01-01T00:00:00Z</dcterms:created>
  <dcterms:modified xsi:type="dcterms:W3CDTF">2018-02-12T20:55:40Z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