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6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614" autoAdjust="0"/>
  </p:normalViewPr>
  <p:slideViewPr>
    <p:cSldViewPr>
      <p:cViewPr varScale="1">
        <p:scale>
          <a:sx n="108" d="100"/>
          <a:sy n="108" d="100"/>
        </p:scale>
        <p:origin x="-105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EE9D6-156F-4CB4-A666-C4EB035F6FC9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BA9BBE-CC49-45D9-B8CB-4916BD2A6A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68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A9BBE-CC49-45D9-B8CB-4916BD2A6A5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8318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015559FE-4405-4CDA-9284-C71088D5A301}" type="datetimeFigureOut">
              <a:rPr lang="ru-RU" smtClean="0"/>
              <a:t>11.01.2016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EE010D8A-2443-4B55-9379-A97EE8F51D98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28316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chemeClr val="bg2">
                    <a:lumMod val="75000"/>
                  </a:schemeClr>
                </a:solidFill>
              </a:rPr>
              <a:t>ИСТОРИЯ </a:t>
            </a: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И ПЕРСПЕКТИВЫ РАЗВИТИЯ</a:t>
            </a:r>
            <a:br>
              <a:rPr lang="ru-RU" b="1" dirty="0">
                <a:solidFill>
                  <a:schemeClr val="bg2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bg2">
                    <a:lumMod val="75000"/>
                  </a:schemeClr>
                </a:solidFill>
              </a:rPr>
              <a:t>СЕВЕРНОГО МОРСКОГО ПУТИ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4-конечная звезда 3"/>
          <p:cNvSpPr/>
          <p:nvPr/>
        </p:nvSpPr>
        <p:spPr>
          <a:xfrm>
            <a:off x="730424" y="3717032"/>
            <a:ext cx="914400" cy="1274440"/>
          </a:xfrm>
          <a:prstGeom prst="star4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7821" y="404664"/>
            <a:ext cx="10366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3539" y="4256459"/>
            <a:ext cx="1036637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0626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44824"/>
            <a:ext cx="7632848" cy="79208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</a:rPr>
              <a:t>СПАСИБО  ЗА  ВНИМАНИЕ !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64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83025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</a:rPr>
              <a:t>Актуальность </a:t>
            </a:r>
            <a:r>
              <a:rPr lang="ru-RU" dirty="0" smtClean="0">
                <a:solidFill>
                  <a:srgbClr val="C00000"/>
                </a:solidFill>
              </a:rPr>
              <a:t>темы </a:t>
            </a:r>
            <a:r>
              <a:rPr lang="ru-RU" dirty="0" smtClean="0"/>
              <a:t>-</a:t>
            </a:r>
            <a:r>
              <a:rPr lang="ru-RU" dirty="0"/>
              <a:t/>
            </a:r>
            <a:br>
              <a:rPr lang="ru-RU" dirty="0"/>
            </a:br>
            <a:r>
              <a:rPr lang="ru-RU" sz="3100" dirty="0" smtClean="0"/>
              <a:t>значимость Северного морского </a:t>
            </a:r>
            <a:r>
              <a:rPr lang="ru-RU" sz="3100" dirty="0"/>
              <a:t>пути и его роль в </a:t>
            </a:r>
            <a:r>
              <a:rPr lang="ru-RU" sz="3100" dirty="0" smtClean="0"/>
              <a:t>экономическом </a:t>
            </a:r>
            <a:r>
              <a:rPr lang="ru-RU" sz="3100" dirty="0"/>
              <a:t>развитии России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Объект исследования -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 smtClean="0"/>
              <a:t> исторический </a:t>
            </a:r>
            <a:r>
              <a:rPr lang="ru-RU" dirty="0"/>
              <a:t>путь освоения и дальнейшее развитие Северного морского пути с акцентированием внимания на его участке, проходящем по территории Чукотского автономного </a:t>
            </a:r>
            <a:r>
              <a:rPr lang="ru-RU" dirty="0" smtClean="0"/>
              <a:t>округа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Цель исследования -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анализ теоретических и практических основ функционирования Северного морского пути, его значимость в современное время во взаимосвязи с историческим аспектом</a:t>
            </a:r>
          </a:p>
        </p:txBody>
      </p:sp>
    </p:spTree>
    <p:extLst>
      <p:ext uri="{BB962C8B-B14F-4D97-AF65-F5344CB8AC3E}">
        <p14:creationId xmlns:p14="http://schemas.microsoft.com/office/powerpoint/2010/main" val="382181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375" y="404664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Северный морской путь (географическая карта)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713" y="1268760"/>
            <a:ext cx="7799061" cy="4662742"/>
          </a:xfrm>
          <a:prstGeom prst="rect">
            <a:avLst/>
          </a:prstGeom>
          <a:ln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42882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548680"/>
            <a:ext cx="4978897" cy="2075905"/>
          </a:xfrm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Ви́ллем Ба́ренц </a:t>
            </a:r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</a:rPr>
              <a:t>(1550-1597) — голландский мореплаватель и исследователь. Руководитель трёх арктических экспедиций, целью которых был поиск северного морского пути.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563888" y="3140968"/>
            <a:ext cx="5186619" cy="2691383"/>
          </a:xfrm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just"/>
            <a:r>
              <a:rPr lang="vi-VN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Ви́тус Ионассен Бе́ринг</a:t>
            </a:r>
            <a:r>
              <a:rPr lang="ru-RU" sz="2000" b="1" dirty="0" smtClean="0">
                <a:solidFill>
                  <a:srgbClr val="002060"/>
                </a:solidFill>
                <a:latin typeface="Candara" panose="020E0502030303020204" pitchFamily="34" charset="0"/>
              </a:rPr>
              <a:t> </a:t>
            </a:r>
            <a:r>
              <a:rPr lang="ru-RU" sz="2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(1681-1741). </a:t>
            </a:r>
            <a:r>
              <a:rPr lang="ru-RU" sz="2000" dirty="0" smtClean="0">
                <a:solidFill>
                  <a:srgbClr val="002060"/>
                </a:solidFill>
                <a:latin typeface="+mj-lt"/>
              </a:rPr>
              <a:t>Руководил Первой </a:t>
            </a:r>
            <a:r>
              <a:rPr lang="ru-RU" sz="2000" dirty="0" smtClean="0">
                <a:solidFill>
                  <a:srgbClr val="002060"/>
                </a:solidFill>
                <a:latin typeface="Candara" panose="020E0502030303020204" pitchFamily="34" charset="0"/>
              </a:rPr>
              <a:t>и Второй Камчатскими экспедициями. Прошёл по проливу между Чукоткой и Аляской (впоследствии Берингов пролив), достиг Северной Америки и открыл ряд островов Алеутской гряды.</a:t>
            </a:r>
            <a:endParaRPr lang="ru-RU" sz="2000" dirty="0">
              <a:solidFill>
                <a:srgbClr val="002060"/>
              </a:solidFill>
              <a:latin typeface="Candara" panose="020E0502030303020204" pitchFamily="34" charset="0"/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3" b="17073"/>
          <a:stretch>
            <a:fillRect/>
          </a:stretch>
        </p:blipFill>
        <p:spPr bwMode="auto">
          <a:xfrm>
            <a:off x="611560" y="548680"/>
            <a:ext cx="2664296" cy="216066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068960"/>
            <a:ext cx="2162200" cy="29730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981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34187"/>
            <a:ext cx="2880320" cy="2058709"/>
          </a:xfrm>
        </p:spPr>
        <p:txBody>
          <a:bodyPr>
            <a:normAutofit/>
          </a:bodyPr>
          <a:lstStyle/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</a:rPr>
              <a:t>Семён Иванович Дежнёв </a:t>
            </a: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800" dirty="0">
                <a:solidFill>
                  <a:schemeClr val="accent2">
                    <a:lumMod val="50000"/>
                  </a:schemeClr>
                </a:solidFill>
              </a:rPr>
              <a:t>(1605-1673) - выдающийся русский путешественник, землепроходец, мореход, исследователь Северной и Восточной Сибири.</a:t>
            </a:r>
            <a:br>
              <a:rPr lang="ru-RU" sz="18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18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5940152" y="3284984"/>
            <a:ext cx="2664296" cy="3024335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Нильс Адольф Эрик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Норденшёльд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/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(1832-1901) - шведский (финский) геолог и географ, исследователь Арктики, мореплаватель,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историко-картограф.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098" name="Picture 2" descr="D:\VYA\Изображения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23" y="332656"/>
            <a:ext cx="1821016" cy="25559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099" name="Picture 3" descr="D:\VYA\Изображения\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48680"/>
            <a:ext cx="1821016" cy="26642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4100" name="Picture 4" descr="D:\VYA\Изображения\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211641"/>
            <a:ext cx="2240250" cy="21602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5" name="Прямоугольник 4"/>
          <p:cNvSpPr/>
          <p:nvPr/>
        </p:nvSpPr>
        <p:spPr>
          <a:xfrm>
            <a:off x="369823" y="3277432"/>
            <a:ext cx="254599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Отто Юльевич Шмидт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 (1891-1956) - советский математик, географ, геофизик, астроном. Исследователь   Севера, начальник </a:t>
            </a:r>
            <a:r>
              <a:rPr lang="ru-RU" dirty="0" err="1">
                <a:solidFill>
                  <a:schemeClr val="accent2">
                    <a:lumMod val="50000"/>
                  </a:schemeClr>
                </a:solidFill>
              </a:rPr>
              <a:t>Главсевморпути</a:t>
            </a:r>
            <a:r>
              <a:rPr lang="ru-RU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592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29308" y="357099"/>
            <a:ext cx="77768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Российский транспортный коридор Северного морского пути в системе международных транспортных коридоров</a:t>
            </a:r>
          </a:p>
        </p:txBody>
      </p:sp>
      <p:pic>
        <p:nvPicPr>
          <p:cNvPr id="5123" name="Picture 3" descr="D:\VYA\Изображения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8302383" cy="4781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6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5976" y="404664"/>
            <a:ext cx="4392488" cy="2952328"/>
          </a:xfrm>
        </p:spPr>
        <p:txBody>
          <a:bodyPr>
            <a:noAutofit/>
          </a:bodyPr>
          <a:lstStyle/>
          <a:p>
            <a:pPr algn="r"/>
            <a: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8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>«Наша 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>задача – сделать </a:t>
            </a:r>
            <a:r>
              <a:rPr lang="ru-RU" sz="1600" b="1" i="1" dirty="0" err="1">
                <a:solidFill>
                  <a:schemeClr val="accent2">
                    <a:lumMod val="50000"/>
                  </a:schemeClr>
                </a:solidFill>
              </a:rPr>
              <a:t>Севморпуть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> конкурентным транспортным коридором глобального значения, в том числе для контейнерных перевозок, которые доминируют в мировом грузообороте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</a:rPr>
              <a:t>В.В.Путин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(Из выступления на </a:t>
            </a:r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Восточном экономическом форуме, сентябрь 2015)</a:t>
            </a:r>
            <a:b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400" b="1" i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18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http://www.morvesti.ru/upload/iblock/430/861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789040"/>
            <a:ext cx="3744416" cy="2796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&amp;Vcy;&amp;lcy;&amp;acy;&amp;dcy;&amp;icy;&amp;mcy;&amp;icy;&amp;rcy; &amp;Pcy;&amp;ucy;&amp;tcy;&amp;icy;&amp;ncy;: &amp;ucy; &amp;Scy;&amp;iecy;&amp;vcy;&amp;iecy;&amp;rcy;&amp;ncy;&amp;ocy;&amp;gcy;&amp;ocy; &amp;mcy;&amp;ocy;&amp;rcy;&amp;scy;&amp;kcy;&amp;ocy;&amp;gcy;&amp;ocy; &amp;pcy;&amp;ucy;&amp;tcy;&amp;icy; &amp;bcy;&amp;ocy;&amp;lcy;&amp;softcy;&amp;shcy;&amp;ocy;&amp;jcy; &amp;pcy;&amp;ocy;&amp;tcy;&amp;iecy;&amp;ncy;&amp;tscy;&amp;icy;&amp;acy;&amp;lcy;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3744416" cy="26642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23528" y="3861048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>«Связующим звеном между Европой и АТР должен стать Северный морской путь</a:t>
            </a:r>
            <a:r>
              <a:rPr lang="ru-RU" sz="1600" b="1" i="1" dirty="0" smtClean="0">
                <a:solidFill>
                  <a:schemeClr val="accent2">
                    <a:lumMod val="50000"/>
                  </a:schemeClr>
                </a:solidFill>
              </a:rPr>
              <a:t>»</a:t>
            </a:r>
          </a:p>
          <a:p>
            <a:pPr algn="r"/>
            <a:endParaRPr lang="ru-RU" sz="16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ru-RU" sz="1600" b="1" i="1" dirty="0" err="1" smtClean="0">
                <a:solidFill>
                  <a:schemeClr val="accent2">
                    <a:lumMod val="50000"/>
                  </a:schemeClr>
                </a:solidFill>
              </a:rPr>
              <a:t>В.В.Путин</a:t>
            </a:r>
            <a:endParaRPr lang="ru-RU" sz="1600" b="1" i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r"/>
            <a:r>
              <a:rPr lang="ru-RU" sz="1400" b="1" i="1" dirty="0" smtClean="0">
                <a:solidFill>
                  <a:schemeClr val="accent2">
                    <a:lumMod val="50000"/>
                  </a:schemeClr>
                </a:solidFill>
              </a:rPr>
              <a:t>(Послание Федеральному собранию, 3 декабря </a:t>
            </a:r>
            <a:r>
              <a:rPr lang="ru-RU" sz="1400" b="1" i="1" dirty="0">
                <a:solidFill>
                  <a:schemeClr val="accent2">
                    <a:lumMod val="50000"/>
                  </a:schemeClr>
                </a:solidFill>
              </a:rPr>
              <a:t>2015)</a:t>
            </a:r>
            <a:br>
              <a:rPr lang="ru-RU" sz="1400" b="1" i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16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550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476672"/>
            <a:ext cx="8352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Сопровождение ледоколом каравана торговых </a:t>
            </a:r>
            <a:r>
              <a:rPr lang="ru-RU" sz="2000" b="1" dirty="0" smtClean="0">
                <a:solidFill>
                  <a:srgbClr val="C00000"/>
                </a:solidFill>
              </a:rPr>
              <a:t>судов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 </a:t>
            </a:r>
            <a:r>
              <a:rPr lang="ru-RU" sz="2000" b="1" dirty="0">
                <a:solidFill>
                  <a:srgbClr val="C00000"/>
                </a:solidFill>
              </a:rPr>
              <a:t>по </a:t>
            </a:r>
            <a:r>
              <a:rPr lang="ru-RU" sz="2000" b="1" dirty="0" smtClean="0">
                <a:solidFill>
                  <a:srgbClr val="C00000"/>
                </a:solidFill>
              </a:rPr>
              <a:t>Северному морскому пути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6146" name="Picture 2" descr="D:\VYA\Изображения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28362"/>
            <a:ext cx="6840760" cy="44464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6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75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338667"/>
            <a:ext cx="8075240" cy="858085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Использование </a:t>
            </a:r>
            <a:r>
              <a:rPr lang="ru-RU" sz="2000" b="1" dirty="0">
                <a:solidFill>
                  <a:srgbClr val="C00000"/>
                </a:solidFill>
              </a:rPr>
              <a:t>Северного морского пути в качестве транспортного коридора возможно  при решении ряда  вопросов: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11561" y="1340769"/>
            <a:ext cx="8075240" cy="3866232"/>
          </a:xfrm>
        </p:spPr>
        <p:txBody>
          <a:bodyPr>
            <a:normAutofit lnSpcReduction="10000"/>
          </a:bodyPr>
          <a:lstStyle/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обеспечение устойчивого и безопасного функционирования; 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-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определение и поддержание приоритетных отраслей экономики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Севера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создание благоприятных законодательно-правовых и финансово-экономических условий для деятельности отечественных предприятий; 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развитие федеральной транспортной инфраструктуры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как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основы единой национальной транспортной коммуникации России в Арктике;</a:t>
            </a:r>
          </a:p>
          <a:p>
            <a:pPr marL="342900" indent="-3429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-  развитие учебных заведений, являющихся основными центрами по подготовке специалистов, обеспечивающих жизнедеятельность СМП.</a:t>
            </a:r>
          </a:p>
          <a:p>
            <a:pPr algn="just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639514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289</Words>
  <Application>Microsoft Office PowerPoint</Application>
  <PresentationFormat>Экран (4:3)</PresentationFormat>
  <Paragraphs>30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           ИСТОРИЯ И ПЕРСПЕКТИВЫ РАЗВИТИЯ СЕВЕРНОГО МОРСКОГО ПУТИ </vt:lpstr>
      <vt:lpstr>Актуальность темы - значимость Северного морского пути и его роль в экономическом развитии России </vt:lpstr>
      <vt:lpstr>Северный морской путь (географическая карта)</vt:lpstr>
      <vt:lpstr>Ви́ллем Ба́ренц (1550-1597) — голландский мореплаватель и исследователь. Руководитель трёх арктических экспедиций, целью которых был поиск северного морского пути.</vt:lpstr>
      <vt:lpstr>Семён Иванович Дежнёв  (1605-1673) - выдающийся русский путешественник, землепроходец, мореход, исследователь Северной и Восточной Сибири. </vt:lpstr>
      <vt:lpstr>Презентация PowerPoint</vt:lpstr>
      <vt:lpstr> «Наша задача – сделать Севморпуть конкурентным транспортным коридором глобального значения, в том числе для контейнерных перевозок, которые доминируют в мировом грузообороте»  В.В.Путин (Из выступления на Восточном экономическом форуме, сентябрь 2015)  </vt:lpstr>
      <vt:lpstr>Презентация PowerPoint</vt:lpstr>
      <vt:lpstr>Использование Северного морского пути в качестве транспортного коридора возможно  при решении ряда  вопросов:</vt:lpstr>
      <vt:lpstr>СПАСИБО  ЗА 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И ПЕРСПЕКТИВЫ РАЗВИТИЯ СЕВЕРНОГО МОРСКОГО ПУТИ</dc:title>
  <dc:creator>VYA</dc:creator>
  <cp:lastModifiedBy>VYA</cp:lastModifiedBy>
  <cp:revision>22</cp:revision>
  <dcterms:created xsi:type="dcterms:W3CDTF">2015-12-13T02:46:34Z</dcterms:created>
  <dcterms:modified xsi:type="dcterms:W3CDTF">2016-01-11T09:44:16Z</dcterms:modified>
</cp:coreProperties>
</file>